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5" r:id="rId1"/>
  </p:sldMasterIdLst>
  <p:sldIdLst>
    <p:sldId id="257" r:id="rId2"/>
    <p:sldId id="281" r:id="rId3"/>
    <p:sldId id="282" r:id="rId4"/>
    <p:sldId id="283" r:id="rId5"/>
    <p:sldId id="284" r:id="rId6"/>
    <p:sldId id="285" r:id="rId7"/>
  </p:sldIdLst>
  <p:sldSz cx="9906000" cy="6858000" type="A4"/>
  <p:notesSz cx="6797675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3A600"/>
    <a:srgbClr val="0CB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E78AE7-F08F-4DCA-9041-336FBE9DAFE1}" v="1" dt="2021-08-22T08:13:23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4660"/>
  </p:normalViewPr>
  <p:slideViewPr>
    <p:cSldViewPr>
      <p:cViewPr varScale="1">
        <p:scale>
          <a:sx n="110" d="100"/>
          <a:sy n="110" d="100"/>
        </p:scale>
        <p:origin x="12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h" userId="c7b10a03d3711dbe" providerId="LiveId" clId="{38E78AE7-F08F-4DCA-9041-336FBE9DAFE1}"/>
    <pc:docChg chg="undo custSel addSld delSld modSld">
      <pc:chgData name="Koh" userId="c7b10a03d3711dbe" providerId="LiveId" clId="{38E78AE7-F08F-4DCA-9041-336FBE9DAFE1}" dt="2021-08-22T08:15:59.240" v="15" actId="6549"/>
      <pc:docMkLst>
        <pc:docMk/>
      </pc:docMkLst>
      <pc:sldChg chg="modSp mod">
        <pc:chgData name="Koh" userId="c7b10a03d3711dbe" providerId="LiveId" clId="{38E78AE7-F08F-4DCA-9041-336FBE9DAFE1}" dt="2021-08-22T08:15:59.240" v="15" actId="6549"/>
        <pc:sldMkLst>
          <pc:docMk/>
          <pc:sldMk cId="1768727798" sldId="257"/>
        </pc:sldMkLst>
        <pc:spChg chg="mod">
          <ac:chgData name="Koh" userId="c7b10a03d3711dbe" providerId="LiveId" clId="{38E78AE7-F08F-4DCA-9041-336FBE9DAFE1}" dt="2021-08-22T08:15:59.240" v="15" actId="6549"/>
          <ac:spMkLst>
            <pc:docMk/>
            <pc:sldMk cId="1768727798" sldId="257"/>
            <ac:spMk id="4" creationId="{00000000-0000-0000-0000-000000000000}"/>
          </ac:spMkLst>
        </pc:spChg>
      </pc:sldChg>
      <pc:sldChg chg="add del">
        <pc:chgData name="Koh" userId="c7b10a03d3711dbe" providerId="LiveId" clId="{38E78AE7-F08F-4DCA-9041-336FBE9DAFE1}" dt="2021-08-22T08:15:29.756" v="11" actId="47"/>
        <pc:sldMkLst>
          <pc:docMk/>
          <pc:sldMk cId="1366119375" sldId="258"/>
        </pc:sldMkLst>
      </pc:sldChg>
      <pc:sldChg chg="modSp add del mod">
        <pc:chgData name="Koh" userId="c7b10a03d3711dbe" providerId="LiveId" clId="{38E78AE7-F08F-4DCA-9041-336FBE9DAFE1}" dt="2021-08-22T08:15:29.756" v="11" actId="47"/>
        <pc:sldMkLst>
          <pc:docMk/>
          <pc:sldMk cId="1892577515" sldId="261"/>
        </pc:sldMkLst>
        <pc:picChg chg="mod">
          <ac:chgData name="Koh" userId="c7b10a03d3711dbe" providerId="LiveId" clId="{38E78AE7-F08F-4DCA-9041-336FBE9DAFE1}" dt="2021-08-22T08:14:12.422" v="4" actId="1076"/>
          <ac:picMkLst>
            <pc:docMk/>
            <pc:sldMk cId="1892577515" sldId="261"/>
            <ac:picMk id="3" creationId="{00000000-0000-0000-0000-000000000000}"/>
          </ac:picMkLst>
        </pc:picChg>
      </pc:sldChg>
      <pc:sldChg chg="del">
        <pc:chgData name="Koh" userId="c7b10a03d3711dbe" providerId="LiveId" clId="{38E78AE7-F08F-4DCA-9041-336FBE9DAFE1}" dt="2021-08-22T08:11:45.918" v="0" actId="47"/>
        <pc:sldMkLst>
          <pc:docMk/>
          <pc:sldMk cId="3760548705" sldId="261"/>
        </pc:sldMkLst>
      </pc:sldChg>
      <pc:sldChg chg="add del">
        <pc:chgData name="Koh" userId="c7b10a03d3711dbe" providerId="LiveId" clId="{38E78AE7-F08F-4DCA-9041-336FBE9DAFE1}" dt="2021-08-22T08:15:29.756" v="11" actId="47"/>
        <pc:sldMkLst>
          <pc:docMk/>
          <pc:sldMk cId="363704013" sldId="280"/>
        </pc:sldMkLst>
      </pc:sldChg>
      <pc:sldChg chg="add del">
        <pc:chgData name="Koh" userId="c7b10a03d3711dbe" providerId="LiveId" clId="{38E78AE7-F08F-4DCA-9041-336FBE9DAFE1}" dt="2021-08-22T08:13:44.228" v="2" actId="47"/>
        <pc:sldMkLst>
          <pc:docMk/>
          <pc:sldMk cId="3021835042" sldId="286"/>
        </pc:sldMkLst>
      </pc:sldChg>
      <pc:sldChg chg="add del">
        <pc:chgData name="Koh" userId="c7b10a03d3711dbe" providerId="LiveId" clId="{38E78AE7-F08F-4DCA-9041-336FBE9DAFE1}" dt="2021-08-22T08:15:29.756" v="11" actId="47"/>
        <pc:sldMkLst>
          <pc:docMk/>
          <pc:sldMk cId="365042104" sldId="287"/>
        </pc:sldMkLst>
      </pc:sldChg>
      <pc:sldChg chg="add del">
        <pc:chgData name="Koh" userId="c7b10a03d3711dbe" providerId="LiveId" clId="{38E78AE7-F08F-4DCA-9041-336FBE9DAFE1}" dt="2021-08-22T08:15:29.756" v="11" actId="47"/>
        <pc:sldMkLst>
          <pc:docMk/>
          <pc:sldMk cId="320711720" sldId="28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 6"/>
          <p:cNvGrpSpPr/>
          <p:nvPr userDrawn="1"/>
        </p:nvGrpSpPr>
        <p:grpSpPr>
          <a:xfrm>
            <a:off x="1668000" y="1404000"/>
            <a:ext cx="6615000" cy="2538664"/>
            <a:chOff x="1287000" y="1404000"/>
            <a:chExt cx="6615000" cy="2538664"/>
          </a:xfrm>
        </p:grpSpPr>
        <p:sp>
          <p:nvSpPr>
            <p:cNvPr id="8" name="textruta 7"/>
            <p:cNvSpPr txBox="1"/>
            <p:nvPr/>
          </p:nvSpPr>
          <p:spPr>
            <a:xfrm>
              <a:off x="1287000" y="1404000"/>
              <a:ext cx="661500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1500" dirty="0">
                  <a:latin typeface="Berlin Sans FB Demi" panose="020E0802020502020306" pitchFamily="34" charset="0"/>
                </a:rPr>
                <a:t>BRIDGE</a:t>
              </a:r>
              <a:endParaRPr lang="sv-SE" sz="8000" dirty="0">
                <a:latin typeface="Berlin Sans FB Demi" panose="020E0802020502020306" pitchFamily="34" charset="0"/>
              </a:endParaRP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2031940" y="3204000"/>
              <a:ext cx="5125121" cy="7386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4200" dirty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THE #1 MIND SPORT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048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059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5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77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000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775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Rektangel med rundade hörn 6"/>
          <p:cNvSpPr/>
          <p:nvPr userDrawn="1"/>
        </p:nvSpPr>
        <p:spPr>
          <a:xfrm>
            <a:off x="199875" y="189000"/>
            <a:ext cx="9506250" cy="6120000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800" dirty="0">
              <a:solidFill>
                <a:schemeClr val="bg1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408000" y="6400802"/>
            <a:ext cx="1069204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sv-SE" sz="1400" b="0" noProof="0" dirty="0">
                <a:latin typeface="+mn-lt"/>
              </a:rPr>
              <a:t>Lesson 1:</a:t>
            </a:r>
            <a:fld id="{780EAF18-22EA-4865-8736-E91E12192CD1}" type="slidenum">
              <a:rPr lang="en-US" altLang="sv-SE" sz="1400" b="0" noProof="0" smtClean="0">
                <a:latin typeface="+mn-lt"/>
              </a:rPr>
              <a:pPr>
                <a:defRPr/>
              </a:pPr>
              <a:t>‹#›</a:t>
            </a:fld>
            <a:endParaRPr lang="en-US" altLang="sv-SE" sz="800" b="0" noProof="0" dirty="0">
              <a:latin typeface="+mn-lt"/>
            </a:endParaRPr>
          </a:p>
        </p:txBody>
      </p:sp>
      <p:sp>
        <p:nvSpPr>
          <p:cNvPr id="10" name="textruta 9"/>
          <p:cNvSpPr txBox="1"/>
          <p:nvPr userDrawn="1"/>
        </p:nvSpPr>
        <p:spPr>
          <a:xfrm>
            <a:off x="2763215" y="6309000"/>
            <a:ext cx="416416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2800" dirty="0">
                <a:solidFill>
                  <a:schemeClr val="bg1"/>
                </a:solidFill>
                <a:latin typeface="Berlin Sans FB Demi" panose="020E0802020502020306" pitchFamily="34" charset="0"/>
              </a:rPr>
              <a:t>THE #1 MIND SPORT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528937" y="1854001"/>
            <a:ext cx="8975972" cy="427796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Ø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9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9087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0633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297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2488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291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0312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0954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D90E-A4D4-46F5-A7CD-6C21E29186FD}" type="datetimeFigureOut">
              <a:rPr lang="sv-SE" smtClean="0"/>
              <a:t>2021-08-22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271FD-E240-4C6A-92C7-8E0FBC48AB59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1"/>
          <a:stretch/>
        </p:blipFill>
        <p:spPr>
          <a:xfrm>
            <a:off x="-1" y="0"/>
            <a:ext cx="991600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621" y="6358758"/>
            <a:ext cx="609704" cy="50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83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8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8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rubrik 2"/>
          <p:cNvSpPr>
            <a:spLocks noGrp="1"/>
          </p:cNvSpPr>
          <p:nvPr>
            <p:ph type="subTitle" idx="4294967295"/>
          </p:nvPr>
        </p:nvSpPr>
        <p:spPr>
          <a:xfrm>
            <a:off x="3153000" y="4509000"/>
            <a:ext cx="3689063" cy="5850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dirty="0">
                <a:latin typeface="Arial Black" panose="020B0A04020102020204" pitchFamily="34" charset="0"/>
              </a:rPr>
              <a:t>Introduction to Bridge</a:t>
            </a:r>
          </a:p>
        </p:txBody>
      </p:sp>
      <p:sp>
        <p:nvSpPr>
          <p:cNvPr id="4" name="Underrubrik 2"/>
          <p:cNvSpPr txBox="1">
            <a:spLocks/>
          </p:cNvSpPr>
          <p:nvPr/>
        </p:nvSpPr>
        <p:spPr>
          <a:xfrm>
            <a:off x="138000" y="6398150"/>
            <a:ext cx="1934999" cy="4058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>
                <a:latin typeface="Arial Black" panose="020B0A0402010202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176872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234000"/>
            <a:ext cx="9315000" cy="1034999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Bridge is a card game…</a:t>
            </a:r>
            <a:br>
              <a:rPr lang="en-US" sz="3600" dirty="0">
                <a:latin typeface="Arial Black" panose="020B0A04020102020204" pitchFamily="34" charset="0"/>
              </a:rPr>
            </a:br>
            <a:r>
              <a:rPr lang="en-US" sz="3600" dirty="0">
                <a:latin typeface="Arial Black" panose="020B0A04020102020204" pitchFamily="34" charset="0"/>
              </a:rPr>
              <a:t>…for four people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323000" y="1241236"/>
            <a:ext cx="4770000" cy="119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The players sitting opposite to each other, play together against the other two players.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323000" y="2426658"/>
            <a:ext cx="4860000" cy="23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Bridge is played with a standard deck of cards, where the suits are: </a:t>
            </a:r>
          </a:p>
          <a:p>
            <a:pPr marL="0" indent="0">
              <a:spcBef>
                <a:spcPct val="0"/>
              </a:spcBef>
              <a:buSzTx/>
              <a:buFontTx/>
              <a:buNone/>
              <a:tabLst>
                <a:tab pos="360363" algn="l"/>
              </a:tabLst>
            </a:pPr>
            <a:r>
              <a:rPr lang="en-US" altLang="sv-SE" sz="24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♠	spades</a:t>
            </a:r>
          </a:p>
          <a:p>
            <a:pPr marL="0" indent="0">
              <a:spcBef>
                <a:spcPct val="0"/>
              </a:spcBef>
              <a:buSzTx/>
              <a:buFontTx/>
              <a:buNone/>
              <a:tabLst>
                <a:tab pos="360363" algn="l"/>
              </a:tabLst>
            </a:pPr>
            <a:r>
              <a:rPr lang="en-US" altLang="sv-SE" sz="2400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♥	hearts</a:t>
            </a:r>
          </a:p>
          <a:p>
            <a:pPr marL="0" indent="0">
              <a:spcBef>
                <a:spcPct val="0"/>
              </a:spcBef>
              <a:buSzTx/>
              <a:buFontTx/>
              <a:buNone/>
              <a:tabLst>
                <a:tab pos="360363" algn="l"/>
              </a:tabLst>
            </a:pPr>
            <a:r>
              <a:rPr lang="en-US" altLang="sv-SE" sz="24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♦	diamonds</a:t>
            </a:r>
          </a:p>
          <a:p>
            <a:pPr marL="0" indent="0">
              <a:spcBef>
                <a:spcPct val="0"/>
              </a:spcBef>
              <a:buSzTx/>
              <a:buFontTx/>
              <a:buNone/>
              <a:tabLst>
                <a:tab pos="360363" algn="l"/>
              </a:tabLst>
            </a:pPr>
            <a:r>
              <a:rPr lang="en-US" altLang="sv-SE" sz="24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♣	clubs</a:t>
            </a:r>
            <a:endParaRPr lang="en-US" altLang="sv-SE" sz="24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00" y="2255758"/>
            <a:ext cx="3358087" cy="3174576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388000" y="1895758"/>
            <a:ext cx="855000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North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 rot="730422">
            <a:off x="3066676" y="4556170"/>
            <a:ext cx="630000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East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 rot="533114">
            <a:off x="439136" y="3979585"/>
            <a:ext cx="720000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West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 rot="778530">
            <a:off x="1219366" y="5289623"/>
            <a:ext cx="844589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>
              <a:spcBef>
                <a:spcPct val="0"/>
              </a:spcBef>
              <a:buSzTx/>
              <a:buFontTx/>
              <a:buNone/>
            </a:pPr>
            <a:r>
              <a:rPr lang="en-US" altLang="sv-SE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South</a:t>
            </a: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323000" y="5345568"/>
            <a:ext cx="486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The players at the table are named according to the compass directions.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F253E872-5471-4849-84A5-7835A0483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3000" y="4859900"/>
            <a:ext cx="4860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Each player receives 13 cards.</a:t>
            </a:r>
          </a:p>
        </p:txBody>
      </p:sp>
    </p:spTree>
    <p:extLst>
      <p:ext uri="{BB962C8B-B14F-4D97-AF65-F5344CB8AC3E}">
        <p14:creationId xmlns:p14="http://schemas.microsoft.com/office/powerpoint/2010/main" val="359155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234001"/>
            <a:ext cx="9315000" cy="8550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The goal is to win tricks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78000" y="1224000"/>
            <a:ext cx="4770000" cy="156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Each player has played one card. South, who played the highest card (the queen of hearts), wins the </a:t>
            </a:r>
            <a:r>
              <a:rPr lang="en-US" altLang="sv-SE" sz="2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trick</a:t>
            </a: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together with his partner.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278000" y="2889000"/>
            <a:ext cx="486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Each player has 13 cards, and there are 13 tricks to compete for.</a:t>
            </a:r>
          </a:p>
        </p:txBody>
      </p:sp>
      <p:grpSp>
        <p:nvGrpSpPr>
          <p:cNvPr id="7" name="Grupp 6"/>
          <p:cNvGrpSpPr/>
          <p:nvPr/>
        </p:nvGrpSpPr>
        <p:grpSpPr>
          <a:xfrm>
            <a:off x="4308336" y="3865176"/>
            <a:ext cx="4739664" cy="676079"/>
            <a:chOff x="2748000" y="4806705"/>
            <a:chExt cx="4739664" cy="676079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2748000" y="4869000"/>
              <a:ext cx="4408921" cy="45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>
              <a:lvl1pPr marL="360363" indent="-360363" defTabSz="762000"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indent="0">
                <a:spcBef>
                  <a:spcPct val="0"/>
                </a:spcBef>
                <a:buSzTx/>
                <a:buFontTx/>
                <a:buNone/>
              </a:pPr>
              <a:r>
                <a:rPr lang="en-US" altLang="sv-SE" sz="2400" dirty="0">
                  <a:solidFill>
                    <a:schemeClr val="bg2">
                      <a:lumMod val="25000"/>
                    </a:schemeClr>
                  </a:solidFill>
                  <a:latin typeface="+mn-lt"/>
                </a:rPr>
                <a:t>A won trick is marked like this</a:t>
              </a:r>
            </a:p>
          </p:txBody>
        </p:sp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0909" y="4806705"/>
              <a:ext cx="496755" cy="676079"/>
            </a:xfrm>
            <a:prstGeom prst="rect">
              <a:avLst/>
            </a:prstGeom>
          </p:spPr>
        </p:pic>
      </p:grpSp>
      <p:grpSp>
        <p:nvGrpSpPr>
          <p:cNvPr id="8" name="Grupp 7"/>
          <p:cNvGrpSpPr/>
          <p:nvPr/>
        </p:nvGrpSpPr>
        <p:grpSpPr>
          <a:xfrm>
            <a:off x="4278000" y="4689000"/>
            <a:ext cx="4871013" cy="496755"/>
            <a:chOff x="1983000" y="5589000"/>
            <a:chExt cx="4871013" cy="496755"/>
          </a:xfrm>
        </p:grpSpPr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1983000" y="5589000"/>
              <a:ext cx="4860000" cy="45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>
              <a:lvl1pPr marL="360363" indent="-360363" defTabSz="762000"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indent="0">
                <a:spcBef>
                  <a:spcPct val="0"/>
                </a:spcBef>
                <a:buSzTx/>
                <a:buFontTx/>
                <a:buNone/>
              </a:pPr>
              <a:r>
                <a:rPr lang="en-US" altLang="sv-SE" sz="2400" dirty="0">
                  <a:solidFill>
                    <a:schemeClr val="bg2">
                      <a:lumMod val="25000"/>
                    </a:schemeClr>
                  </a:solidFill>
                  <a:latin typeface="+mn-lt"/>
                </a:rPr>
                <a:t>A lost trick is marked like this</a:t>
              </a:r>
            </a:p>
          </p:txBody>
        </p:sp>
        <p:pic>
          <p:nvPicPr>
            <p:cNvPr id="17" name="Bildobjekt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267596" y="5499338"/>
              <a:ext cx="496755" cy="676079"/>
            </a:xfrm>
            <a:prstGeom prst="rect">
              <a:avLst/>
            </a:prstGeom>
          </p:spPr>
        </p:pic>
      </p:grpSp>
      <p:grpSp>
        <p:nvGrpSpPr>
          <p:cNvPr id="12" name="Grupp 11"/>
          <p:cNvGrpSpPr/>
          <p:nvPr/>
        </p:nvGrpSpPr>
        <p:grpSpPr>
          <a:xfrm>
            <a:off x="813000" y="5409000"/>
            <a:ext cx="8325000" cy="676079"/>
            <a:chOff x="408000" y="5499000"/>
            <a:chExt cx="8325000" cy="676079"/>
          </a:xfrm>
        </p:grpSpPr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408000" y="5589000"/>
              <a:ext cx="6930000" cy="45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>
              <a:lvl1pPr marL="360363" indent="-360363" defTabSz="762000"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indent="0">
                <a:spcBef>
                  <a:spcPct val="0"/>
                </a:spcBef>
                <a:buSzTx/>
                <a:buFontTx/>
                <a:buNone/>
              </a:pPr>
              <a:r>
                <a:rPr lang="en-US" altLang="sv-SE" sz="2400" dirty="0">
                  <a:solidFill>
                    <a:schemeClr val="bg2">
                      <a:lumMod val="25000"/>
                    </a:schemeClr>
                  </a:solidFill>
                  <a:latin typeface="+mn-lt"/>
                </a:rPr>
                <a:t>After five tricks you may have this in front of you</a:t>
              </a:r>
            </a:p>
          </p:txBody>
        </p:sp>
        <p:grpSp>
          <p:nvGrpSpPr>
            <p:cNvPr id="11" name="Grupp 10"/>
            <p:cNvGrpSpPr/>
            <p:nvPr/>
          </p:nvGrpSpPr>
          <p:grpSpPr>
            <a:xfrm>
              <a:off x="7293000" y="5499000"/>
              <a:ext cx="1440000" cy="676079"/>
              <a:chOff x="7248000" y="5803969"/>
              <a:chExt cx="1440000" cy="676079"/>
            </a:xfrm>
          </p:grpSpPr>
          <p:pic>
            <p:nvPicPr>
              <p:cNvPr id="18" name="Bildobjekt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48000" y="5803969"/>
                <a:ext cx="496755" cy="676079"/>
              </a:xfrm>
              <a:prstGeom prst="rect">
                <a:avLst/>
              </a:prstGeom>
            </p:spPr>
          </p:pic>
          <p:pic>
            <p:nvPicPr>
              <p:cNvPr id="20" name="Bildobjekt 1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561582" y="5803969"/>
                <a:ext cx="496755" cy="676079"/>
              </a:xfrm>
              <a:prstGeom prst="rect">
                <a:avLst/>
              </a:prstGeom>
            </p:spPr>
          </p:pic>
          <p:pic>
            <p:nvPicPr>
              <p:cNvPr id="21" name="Bildobjekt 2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3000" y="5803969"/>
                <a:ext cx="496755" cy="676079"/>
              </a:xfrm>
              <a:prstGeom prst="rect">
                <a:avLst/>
              </a:prstGeom>
            </p:spPr>
          </p:pic>
          <p:pic>
            <p:nvPicPr>
              <p:cNvPr id="22" name="Bildobjekt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2021" y="5803969"/>
                <a:ext cx="496755" cy="676079"/>
              </a:xfrm>
              <a:prstGeom prst="rect">
                <a:avLst/>
              </a:prstGeom>
            </p:spPr>
          </p:pic>
          <p:pic>
            <p:nvPicPr>
              <p:cNvPr id="23" name="Bildobjekt 2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101583" y="5803969"/>
                <a:ext cx="496755" cy="676079"/>
              </a:xfrm>
              <a:prstGeom prst="rect">
                <a:avLst/>
              </a:prstGeom>
            </p:spPr>
          </p:pic>
        </p:grpSp>
      </p:grpSp>
      <p:grpSp>
        <p:nvGrpSpPr>
          <p:cNvPr id="2" name="Grupp 1"/>
          <p:cNvGrpSpPr/>
          <p:nvPr/>
        </p:nvGrpSpPr>
        <p:grpSpPr>
          <a:xfrm>
            <a:off x="318000" y="1314000"/>
            <a:ext cx="3990336" cy="3970231"/>
            <a:chOff x="318000" y="1314000"/>
            <a:chExt cx="3990336" cy="3970231"/>
          </a:xfrm>
        </p:grpSpPr>
        <p:pic>
          <p:nvPicPr>
            <p:cNvPr id="3" name="Bildobjekt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000" y="1314000"/>
              <a:ext cx="3990336" cy="3735000"/>
            </a:xfrm>
            <a:prstGeom prst="rect">
              <a:avLst/>
            </a:prstGeom>
          </p:spPr>
        </p:pic>
        <p:sp>
          <p:nvSpPr>
            <p:cNvPr id="24" name="Rectangle 3"/>
            <p:cNvSpPr>
              <a:spLocks noChangeArrowheads="1"/>
            </p:cNvSpPr>
            <p:nvPr/>
          </p:nvSpPr>
          <p:spPr bwMode="auto">
            <a:xfrm rot="778530">
              <a:off x="989093" y="4886686"/>
              <a:ext cx="827177" cy="397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488" tIns="44450" rIns="90488" bIns="44450">
              <a:spAutoFit/>
            </a:bodyPr>
            <a:lstStyle>
              <a:lvl1pPr marL="360363" indent="-360363" defTabSz="762000">
                <a:spcBef>
                  <a:spcPct val="20000"/>
                </a:spcBef>
                <a:buSzPct val="10000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762000">
                <a:spcBef>
                  <a:spcPct val="20000"/>
                </a:spcBef>
                <a:buSzPct val="10000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762000">
                <a:spcBef>
                  <a:spcPct val="20000"/>
                </a:spcBef>
                <a:buSzPct val="10000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762000">
                <a:spcBef>
                  <a:spcPct val="20000"/>
                </a:spcBef>
                <a:buSzPct val="10000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762000">
                <a:spcBef>
                  <a:spcPct val="20000"/>
                </a:spcBef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indent="0" algn="ctr">
                <a:spcBef>
                  <a:spcPct val="0"/>
                </a:spcBef>
                <a:buSzTx/>
                <a:buFontTx/>
                <a:buNone/>
              </a:pPr>
              <a:r>
                <a:rPr lang="en-US" altLang="sv-SE" sz="2000" b="1" dirty="0">
                  <a:solidFill>
                    <a:schemeClr val="bg2">
                      <a:lumMod val="25000"/>
                    </a:schemeClr>
                  </a:solidFill>
                  <a:latin typeface="+mn-lt"/>
                </a:rPr>
                <a:t>South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9340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234001"/>
            <a:ext cx="9315000" cy="8550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You cannot always follow suit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278000" y="1314000"/>
            <a:ext cx="5040000" cy="156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When a suit has been played a couple of rounds, you may not be able to </a:t>
            </a:r>
            <a:r>
              <a:rPr lang="en-US" altLang="sv-SE" sz="2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follow suit </a:t>
            </a: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anymore. You can then play any card you like, in any suit.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278000" y="3419900"/>
            <a:ext cx="4860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This is called to </a:t>
            </a:r>
            <a:r>
              <a:rPr lang="en-US" altLang="sv-SE" sz="24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discard</a:t>
            </a: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01" y="1728287"/>
            <a:ext cx="3960000" cy="3185713"/>
          </a:xfrm>
          <a:prstGeom prst="rect">
            <a:avLst/>
          </a:prstGeom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323000" y="4355568"/>
            <a:ext cx="486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You can never win the trick when you discard!</a:t>
            </a:r>
          </a:p>
        </p:txBody>
      </p:sp>
    </p:spTree>
    <p:extLst>
      <p:ext uri="{BB962C8B-B14F-4D97-AF65-F5344CB8AC3E}">
        <p14:creationId xmlns:p14="http://schemas.microsoft.com/office/powerpoint/2010/main" val="3380939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234001"/>
            <a:ext cx="9450000" cy="8550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Bridge consists of bidding and play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323000" y="1951904"/>
            <a:ext cx="5268000" cy="23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Bridge has two phases</a:t>
            </a:r>
            <a:b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endParaRPr lang="en-US" altLang="sv-SE" sz="14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>
              <a:spcBef>
                <a:spcPct val="0"/>
              </a:spcBef>
              <a:buSzTx/>
              <a:buFont typeface="Symbol" panose="05050102010706020507" pitchFamily="18" charset="2"/>
              <a:buChar char="§"/>
            </a:pPr>
            <a:r>
              <a:rPr lang="en-US" altLang="sv-SE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Bidding</a:t>
            </a:r>
            <a: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, where the players decide who will play and if there is a trump.</a:t>
            </a:r>
            <a:br>
              <a:rPr lang="en-US" altLang="sv-SE" sz="2400" dirty="0">
                <a:solidFill>
                  <a:schemeClr val="bg2">
                    <a:lumMod val="25000"/>
                  </a:schemeClr>
                </a:solidFill>
                <a:latin typeface="+mn-lt"/>
              </a:rPr>
            </a:br>
            <a:endParaRPr lang="en-US" altLang="sv-SE" sz="12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>
              <a:spcBef>
                <a:spcPct val="0"/>
              </a:spcBef>
              <a:buSzTx/>
              <a:buFont typeface="Symbol" panose="05050102010706020507" pitchFamily="18" charset="2"/>
              <a:buChar char="§"/>
            </a:pPr>
            <a:r>
              <a:rPr lang="en-US" altLang="sv-SE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Play, </a:t>
            </a:r>
            <a:r>
              <a:rPr lang="en-US" altLang="sv-SE" sz="2400" dirty="0">
                <a:latin typeface="+mn-lt"/>
              </a:rPr>
              <a:t> where the goal is to win as many tricks as possible.</a:t>
            </a:r>
            <a:endParaRPr lang="en-US" altLang="sv-SE" sz="2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523000" y="5499000"/>
            <a:ext cx="5850000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Minibridge</a:t>
            </a:r>
            <a:r>
              <a:rPr lang="en-US" altLang="sv-SE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en-US" altLang="sv-SE" sz="2400" dirty="0">
                <a:latin typeface="+mn-lt"/>
              </a:rPr>
              <a:t>has a simplified bidding phase</a:t>
            </a:r>
            <a:r>
              <a:rPr lang="en-US" altLang="sv-SE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9649B92-ADA8-45B7-8027-5D33F286F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8000" y="4391388"/>
            <a:ext cx="4275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latin typeface="+mn-lt"/>
              </a:rPr>
              <a:t>In this lesson, </a:t>
            </a:r>
            <a:r>
              <a:rPr lang="en-US" altLang="sv-SE" sz="2400" b="1" dirty="0">
                <a:latin typeface="+mn-lt"/>
              </a:rPr>
              <a:t>Dealer</a:t>
            </a:r>
            <a:r>
              <a:rPr lang="en-US" altLang="sv-SE" sz="2400" dirty="0">
                <a:latin typeface="+mn-lt"/>
              </a:rPr>
              <a:t> wins the bidding and becomes </a:t>
            </a:r>
            <a:r>
              <a:rPr lang="en-US" altLang="sv-SE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Declarer</a:t>
            </a:r>
            <a:r>
              <a:rPr lang="en-US" altLang="sv-SE" sz="2400" dirty="0">
                <a:latin typeface="+mn-lt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00" y="1854000"/>
            <a:ext cx="3510000" cy="341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9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93" y="1029476"/>
            <a:ext cx="3314020" cy="3254524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228000" y="324000"/>
            <a:ext cx="9360000" cy="540000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 Black" panose="020B0A04020102020204" pitchFamily="34" charset="0"/>
              </a:rPr>
              <a:t>The Opening Lead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1083000" y="4219623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Declarer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2967135" y="1138550"/>
            <a:ext cx="945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Dummy</a:t>
            </a: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453000" y="4599000"/>
            <a:ext cx="423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dirty="0">
                <a:latin typeface="+mn-lt"/>
              </a:rPr>
              <a:t>The player to the left of declarer leads the first card.</a:t>
            </a: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4728000" y="909000"/>
            <a:ext cx="486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Dummy </a:t>
            </a:r>
            <a:r>
              <a:rPr lang="en-US" altLang="sv-SE" sz="2400" dirty="0">
                <a:latin typeface="+mn-lt"/>
              </a:rPr>
              <a:t>now turns his cards face up with the trumps to his right.</a:t>
            </a: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4908000" y="5364000"/>
            <a:ext cx="4230000" cy="82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360363" indent="-360363" defTabSz="762000">
              <a:spcBef>
                <a:spcPct val="20000"/>
              </a:spcBef>
              <a:buSzPct val="10000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62000">
              <a:spcBef>
                <a:spcPct val="20000"/>
              </a:spcBef>
              <a:buSzPct val="10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62000">
              <a:spcBef>
                <a:spcPct val="20000"/>
              </a:spcBef>
              <a:buSzPct val="10000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62000">
              <a:spcBef>
                <a:spcPct val="20000"/>
              </a:spcBef>
              <a:buSzPct val="10000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62000">
              <a:spcBef>
                <a:spcPct val="20000"/>
              </a:spcBef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>
              <a:spcBef>
                <a:spcPct val="0"/>
              </a:spcBef>
              <a:buSzTx/>
              <a:buFontTx/>
              <a:buNone/>
            </a:pPr>
            <a:r>
              <a:rPr lang="en-US" altLang="sv-SE" sz="2400" b="1" dirty="0">
                <a:latin typeface="+mn-lt"/>
              </a:rPr>
              <a:t>Declarer </a:t>
            </a:r>
            <a:r>
              <a:rPr lang="en-US" altLang="sv-SE" sz="2400" dirty="0">
                <a:latin typeface="+mn-lt"/>
              </a:rPr>
              <a:t>plays his own and dummy’s cards from now on.</a:t>
            </a:r>
            <a:endParaRPr lang="en-US" altLang="sv-SE" sz="2400" b="1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000" y="1743703"/>
            <a:ext cx="3690000" cy="361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24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315</Words>
  <Application>Microsoft Office PowerPoint</Application>
  <PresentationFormat>A4 Paper (210x297 mm)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Arial Black</vt:lpstr>
      <vt:lpstr>Berlin Sans FB Demi</vt:lpstr>
      <vt:lpstr>Calibri</vt:lpstr>
      <vt:lpstr>Calibri Light</vt:lpstr>
      <vt:lpstr>Symbol</vt:lpstr>
      <vt:lpstr>Wingdings</vt:lpstr>
      <vt:lpstr>Office-tema</vt:lpstr>
      <vt:lpstr>PowerPoint Presentation</vt:lpstr>
      <vt:lpstr>Bridge is a card game… …for four people</vt:lpstr>
      <vt:lpstr>The goal is to win tricks</vt:lpstr>
      <vt:lpstr>You cannot always follow suit</vt:lpstr>
      <vt:lpstr>Bridge consists of bidding and play</vt:lpstr>
      <vt:lpstr>The Opening Lead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Janne</dc:creator>
  <cp:lastModifiedBy>Luwen Koh</cp:lastModifiedBy>
  <cp:revision>63</cp:revision>
  <cp:lastPrinted>2017-05-30T06:54:19Z</cp:lastPrinted>
  <dcterms:created xsi:type="dcterms:W3CDTF">2017-05-29T10:48:30Z</dcterms:created>
  <dcterms:modified xsi:type="dcterms:W3CDTF">2021-08-22T08:16:03Z</dcterms:modified>
</cp:coreProperties>
</file>